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ibre Baskerville"/>
      <p:regular r:id="rId17"/>
    </p:embeddedFont>
    <p:embeddedFont>
      <p:font typeface="Libre Baskerville"/>
      <p:regular r:id="rId18"/>
    </p:embeddedFont>
    <p:embeddedFont>
      <p:font typeface="Libre Baskerville"/>
      <p:regular r:id="rId19"/>
    </p:embeddedFont>
    <p:embeddedFont>
      <p:font typeface="Libre Baskerville"/>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4-4.png>
</file>

<file path=ppt/media/image-4-5.png>
</file>

<file path=ppt/media/image-4-6.png>
</file>

<file path=ppt/media/image-5-1.png>
</file>

<file path=ppt/media/image-7-1.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slideLayout" Target="../slideLayouts/slideLayout5.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Tổng Quan Dự Án: Mô Tả Toàn Bộ Code</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Chào mừng quý vị đến với buổi trình bày tổng quan về dự án, nơi chúng ta sẽ khám phá cấu trúc và chức năng của từng thành phần trong hệ thống.</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53232"/>
            <a:ext cx="5821561"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Kết Luận &amp; Câu Hỏi</a:t>
            </a:r>
            <a:endParaRPr lang="en-US" sz="4450" dirty="0"/>
          </a:p>
        </p:txBody>
      </p:sp>
      <p:sp>
        <p:nvSpPr>
          <p:cNvPr id="4" name="Text 1"/>
          <p:cNvSpPr/>
          <p:nvPr/>
        </p:nvSpPr>
        <p:spPr>
          <a:xfrm>
            <a:off x="1133951" y="5257324"/>
            <a:ext cx="12702659"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"File này mô tả chi tiết toàn bộ code, chức năng từng file, cấu trúc dự án, giúp bạn nắm rõ khi thuyết trình hoặc báo cáo."</a:t>
            </a:r>
            <a:endParaRPr lang="en-US" sz="1750" dirty="0"/>
          </a:p>
        </p:txBody>
      </p:sp>
      <p:sp>
        <p:nvSpPr>
          <p:cNvPr id="5" name="Shape 2"/>
          <p:cNvSpPr/>
          <p:nvPr/>
        </p:nvSpPr>
        <p:spPr>
          <a:xfrm>
            <a:off x="793790" y="5002173"/>
            <a:ext cx="30480" cy="873204"/>
          </a:xfrm>
          <a:prstGeom prst="rect">
            <a:avLst/>
          </a:prstGeom>
          <a:solidFill>
            <a:srgbClr val="403CCF"/>
          </a:solidFill>
          <a:ln/>
        </p:spPr>
      </p:sp>
      <p:sp>
        <p:nvSpPr>
          <p:cNvPr id="6" name="Text 3"/>
          <p:cNvSpPr/>
          <p:nvPr/>
        </p:nvSpPr>
        <p:spPr>
          <a:xfrm>
            <a:off x="793790" y="613052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Chúng tôi hy vọng buổi trình bày này đã cung cấp một cái nhìn toàn diện về dự án.</a:t>
            </a:r>
            <a:endParaRPr lang="en-US" sz="1750" dirty="0"/>
          </a:p>
        </p:txBody>
      </p:sp>
      <p:sp>
        <p:nvSpPr>
          <p:cNvPr id="7" name="Text 4"/>
          <p:cNvSpPr/>
          <p:nvPr/>
        </p:nvSpPr>
        <p:spPr>
          <a:xfrm>
            <a:off x="793790" y="674858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Xin cảm ơn và chúng tôi sẵn lòng trả lời mọi câu hỏi.</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9984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Cấu Trúc Dự Án</a:t>
            </a:r>
            <a:endParaRPr lang="en-US" sz="4450" dirty="0"/>
          </a:p>
        </p:txBody>
      </p:sp>
      <p:sp>
        <p:nvSpPr>
          <p:cNvPr id="3" name="Shape 1"/>
          <p:cNvSpPr/>
          <p:nvPr/>
        </p:nvSpPr>
        <p:spPr>
          <a:xfrm>
            <a:off x="793790" y="1862257"/>
            <a:ext cx="6407944" cy="2411254"/>
          </a:xfrm>
          <a:prstGeom prst="roundRect">
            <a:avLst>
              <a:gd name="adj" fmla="val 1411"/>
            </a:avLst>
          </a:prstGeom>
          <a:solidFill>
            <a:srgbClr val="FBFAFF"/>
          </a:solidFill>
          <a:ln w="30480">
            <a:solidFill>
              <a:srgbClr val="D0CED9"/>
            </a:solidFill>
            <a:prstDash val="solid"/>
          </a:ln>
        </p:spPr>
      </p:sp>
      <p:sp>
        <p:nvSpPr>
          <p:cNvPr id="4" name="Shape 2"/>
          <p:cNvSpPr/>
          <p:nvPr/>
        </p:nvSpPr>
        <p:spPr>
          <a:xfrm>
            <a:off x="824270" y="1892737"/>
            <a:ext cx="6346984" cy="680442"/>
          </a:xfrm>
          <a:prstGeom prst="rect">
            <a:avLst/>
          </a:prstGeom>
          <a:solidFill>
            <a:srgbClr val="EAE8F3"/>
          </a:solidFill>
          <a:ln/>
        </p:spPr>
      </p:sp>
      <p:sp>
        <p:nvSpPr>
          <p:cNvPr id="5" name="Text 3"/>
          <p:cNvSpPr/>
          <p:nvPr/>
        </p:nvSpPr>
        <p:spPr>
          <a:xfrm>
            <a:off x="3827621" y="2020253"/>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1</a:t>
            </a:r>
            <a:endParaRPr lang="en-US" sz="2650" dirty="0"/>
          </a:p>
        </p:txBody>
      </p:sp>
      <p:sp>
        <p:nvSpPr>
          <p:cNvPr id="6" name="Text 4"/>
          <p:cNvSpPr/>
          <p:nvPr/>
        </p:nvSpPr>
        <p:spPr>
          <a:xfrm>
            <a:off x="1051084" y="279999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server.js</a:t>
            </a:r>
            <a:endParaRPr lang="en-US" sz="2200" dirty="0"/>
          </a:p>
        </p:txBody>
      </p:sp>
      <p:sp>
        <p:nvSpPr>
          <p:cNvPr id="7" name="Text 5"/>
          <p:cNvSpPr/>
          <p:nvPr/>
        </p:nvSpPr>
        <p:spPr>
          <a:xfrm>
            <a:off x="1051084" y="3290411"/>
            <a:ext cx="5893356"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Khởi tạo server HTTP/HTTPS và WebSocket, xử lý API, quản lý lỗi.</a:t>
            </a:r>
            <a:endParaRPr lang="en-US" sz="1750" dirty="0"/>
          </a:p>
        </p:txBody>
      </p:sp>
      <p:sp>
        <p:nvSpPr>
          <p:cNvPr id="8" name="Shape 6"/>
          <p:cNvSpPr/>
          <p:nvPr/>
        </p:nvSpPr>
        <p:spPr>
          <a:xfrm>
            <a:off x="7428548" y="1862257"/>
            <a:ext cx="6408063" cy="2411254"/>
          </a:xfrm>
          <a:prstGeom prst="roundRect">
            <a:avLst>
              <a:gd name="adj" fmla="val 1411"/>
            </a:avLst>
          </a:prstGeom>
          <a:solidFill>
            <a:srgbClr val="FBFAFF"/>
          </a:solidFill>
          <a:ln w="30480">
            <a:solidFill>
              <a:srgbClr val="D0CED9"/>
            </a:solidFill>
            <a:prstDash val="solid"/>
          </a:ln>
        </p:spPr>
      </p:sp>
      <p:sp>
        <p:nvSpPr>
          <p:cNvPr id="9" name="Shape 7"/>
          <p:cNvSpPr/>
          <p:nvPr/>
        </p:nvSpPr>
        <p:spPr>
          <a:xfrm>
            <a:off x="7459027" y="1892737"/>
            <a:ext cx="6347103" cy="680442"/>
          </a:xfrm>
          <a:prstGeom prst="rect">
            <a:avLst/>
          </a:prstGeom>
          <a:solidFill>
            <a:srgbClr val="EAE8F3"/>
          </a:solidFill>
          <a:ln/>
        </p:spPr>
      </p:sp>
      <p:sp>
        <p:nvSpPr>
          <p:cNvPr id="10" name="Text 8"/>
          <p:cNvSpPr/>
          <p:nvPr/>
        </p:nvSpPr>
        <p:spPr>
          <a:xfrm>
            <a:off x="10462498" y="2020253"/>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2</a:t>
            </a:r>
            <a:endParaRPr lang="en-US" sz="2650" dirty="0"/>
          </a:p>
        </p:txBody>
      </p:sp>
      <p:sp>
        <p:nvSpPr>
          <p:cNvPr id="11" name="Text 9"/>
          <p:cNvSpPr/>
          <p:nvPr/>
        </p:nvSpPr>
        <p:spPr>
          <a:xfrm>
            <a:off x="7685842" y="279999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client.js</a:t>
            </a:r>
            <a:endParaRPr lang="en-US" sz="2200" dirty="0"/>
          </a:p>
        </p:txBody>
      </p:sp>
      <p:sp>
        <p:nvSpPr>
          <p:cNvPr id="12" name="Text 10"/>
          <p:cNvSpPr/>
          <p:nvPr/>
        </p:nvSpPr>
        <p:spPr>
          <a:xfrm>
            <a:off x="7685842" y="3290411"/>
            <a:ext cx="5893475"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Xây dựng HTTP client tùy chỉnh, hỗ trợ GET/POST.</a:t>
            </a:r>
            <a:endParaRPr lang="en-US" sz="1750" dirty="0"/>
          </a:p>
        </p:txBody>
      </p:sp>
      <p:sp>
        <p:nvSpPr>
          <p:cNvPr id="13" name="Shape 11"/>
          <p:cNvSpPr/>
          <p:nvPr/>
        </p:nvSpPr>
        <p:spPr>
          <a:xfrm>
            <a:off x="793790" y="4500324"/>
            <a:ext cx="6407944" cy="2048351"/>
          </a:xfrm>
          <a:prstGeom prst="roundRect">
            <a:avLst>
              <a:gd name="adj" fmla="val 1661"/>
            </a:avLst>
          </a:prstGeom>
          <a:solidFill>
            <a:srgbClr val="FBFAFF"/>
          </a:solidFill>
          <a:ln w="30480">
            <a:solidFill>
              <a:srgbClr val="D0CED9"/>
            </a:solidFill>
            <a:prstDash val="solid"/>
          </a:ln>
        </p:spPr>
      </p:sp>
      <p:sp>
        <p:nvSpPr>
          <p:cNvPr id="14" name="Shape 12"/>
          <p:cNvSpPr/>
          <p:nvPr/>
        </p:nvSpPr>
        <p:spPr>
          <a:xfrm>
            <a:off x="824270" y="4530804"/>
            <a:ext cx="6346984" cy="680442"/>
          </a:xfrm>
          <a:prstGeom prst="rect">
            <a:avLst/>
          </a:prstGeom>
          <a:solidFill>
            <a:srgbClr val="EAE8F3"/>
          </a:solidFill>
          <a:ln/>
        </p:spPr>
      </p:sp>
      <p:sp>
        <p:nvSpPr>
          <p:cNvPr id="15" name="Text 13"/>
          <p:cNvSpPr/>
          <p:nvPr/>
        </p:nvSpPr>
        <p:spPr>
          <a:xfrm>
            <a:off x="3827621" y="4658320"/>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3</a:t>
            </a:r>
            <a:endParaRPr lang="en-US" sz="2650" dirty="0"/>
          </a:p>
        </p:txBody>
      </p:sp>
      <p:sp>
        <p:nvSpPr>
          <p:cNvPr id="16" name="Text 14"/>
          <p:cNvSpPr/>
          <p:nvPr/>
        </p:nvSpPr>
        <p:spPr>
          <a:xfrm>
            <a:off x="1051084" y="5438061"/>
            <a:ext cx="3834646"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tcp-server.js &amp; tcp-client.js</a:t>
            </a:r>
            <a:endParaRPr lang="en-US" sz="2200" dirty="0"/>
          </a:p>
        </p:txBody>
      </p:sp>
      <p:sp>
        <p:nvSpPr>
          <p:cNvPr id="17" name="Text 15"/>
          <p:cNvSpPr/>
          <p:nvPr/>
        </p:nvSpPr>
        <p:spPr>
          <a:xfrm>
            <a:off x="1051084" y="5928479"/>
            <a:ext cx="5893356"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Demo giao tiếp TCP cơ bản.</a:t>
            </a:r>
            <a:endParaRPr lang="en-US" sz="1750" dirty="0"/>
          </a:p>
        </p:txBody>
      </p:sp>
      <p:sp>
        <p:nvSpPr>
          <p:cNvPr id="18" name="Shape 16"/>
          <p:cNvSpPr/>
          <p:nvPr/>
        </p:nvSpPr>
        <p:spPr>
          <a:xfrm>
            <a:off x="7428548" y="4500324"/>
            <a:ext cx="6408063" cy="2048351"/>
          </a:xfrm>
          <a:prstGeom prst="roundRect">
            <a:avLst>
              <a:gd name="adj" fmla="val 1661"/>
            </a:avLst>
          </a:prstGeom>
          <a:solidFill>
            <a:srgbClr val="FBFAFF"/>
          </a:solidFill>
          <a:ln w="30480">
            <a:solidFill>
              <a:srgbClr val="D0CED9"/>
            </a:solidFill>
            <a:prstDash val="solid"/>
          </a:ln>
        </p:spPr>
      </p:sp>
      <p:sp>
        <p:nvSpPr>
          <p:cNvPr id="19" name="Shape 17"/>
          <p:cNvSpPr/>
          <p:nvPr/>
        </p:nvSpPr>
        <p:spPr>
          <a:xfrm>
            <a:off x="7459027" y="4530804"/>
            <a:ext cx="6347103" cy="680442"/>
          </a:xfrm>
          <a:prstGeom prst="rect">
            <a:avLst/>
          </a:prstGeom>
          <a:solidFill>
            <a:srgbClr val="EAE8F3"/>
          </a:solidFill>
          <a:ln/>
        </p:spPr>
      </p:sp>
      <p:sp>
        <p:nvSpPr>
          <p:cNvPr id="20" name="Text 18"/>
          <p:cNvSpPr/>
          <p:nvPr/>
        </p:nvSpPr>
        <p:spPr>
          <a:xfrm>
            <a:off x="10462498" y="4658320"/>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4</a:t>
            </a:r>
            <a:endParaRPr lang="en-US" sz="2650" dirty="0"/>
          </a:p>
        </p:txBody>
      </p:sp>
      <p:sp>
        <p:nvSpPr>
          <p:cNvPr id="21" name="Text 19"/>
          <p:cNvSpPr/>
          <p:nvPr/>
        </p:nvSpPr>
        <p:spPr>
          <a:xfrm>
            <a:off x="7685842" y="543806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ws-demo.js</a:t>
            </a:r>
            <a:endParaRPr lang="en-US" sz="2200" dirty="0"/>
          </a:p>
        </p:txBody>
      </p:sp>
      <p:sp>
        <p:nvSpPr>
          <p:cNvPr id="22" name="Text 20"/>
          <p:cNvSpPr/>
          <p:nvPr/>
        </p:nvSpPr>
        <p:spPr>
          <a:xfrm>
            <a:off x="7685842" y="5928479"/>
            <a:ext cx="5893475"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Minh họa hoạt động của WebSocket server và client.</a:t>
            </a:r>
            <a:endParaRPr lang="en-US" sz="1750" dirty="0"/>
          </a:p>
        </p:txBody>
      </p:sp>
      <p:sp>
        <p:nvSpPr>
          <p:cNvPr id="23" name="Text 21"/>
          <p:cNvSpPr/>
          <p:nvPr/>
        </p:nvSpPr>
        <p:spPr>
          <a:xfrm>
            <a:off x="793790" y="6803827"/>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Dự án được tổ chức thành các module rõ ràng, mỗi module đảm nhiệm một chức năng cụ thể, từ khởi tạo server đến các tiện ích giám sát.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3768" y="490061"/>
            <a:ext cx="7538561" cy="556855"/>
          </a:xfrm>
          <a:prstGeom prst="rect">
            <a:avLst/>
          </a:prstGeom>
          <a:noFill/>
          <a:ln/>
        </p:spPr>
        <p:txBody>
          <a:bodyPr wrap="none" lIns="0" tIns="0" rIns="0" bIns="0" rtlCol="0" anchor="t"/>
          <a:lstStyle/>
          <a:p>
            <a:pPr algn="l" indent="0" marL="0">
              <a:lnSpc>
                <a:spcPts val="4350"/>
              </a:lnSpc>
              <a:buNone/>
            </a:pPr>
            <a:r>
              <a:rPr lang="en-US" sz="3500" dirty="0">
                <a:solidFill>
                  <a:srgbClr val="403CCF"/>
                </a:solidFill>
                <a:latin typeface="Libre Baskerville" pitchFamily="34" charset="0"/>
                <a:ea typeface="Libre Baskerville" pitchFamily="34" charset="-122"/>
                <a:cs typeface="Libre Baskerville" pitchFamily="34" charset="-120"/>
              </a:rPr>
              <a:t>server.js: Trái Tim Của Hệ Thống</a:t>
            </a:r>
            <a:endParaRPr lang="en-US" sz="3500" dirty="0"/>
          </a:p>
        </p:txBody>
      </p:sp>
      <p:sp>
        <p:nvSpPr>
          <p:cNvPr id="3" name="Text 1"/>
          <p:cNvSpPr/>
          <p:nvPr/>
        </p:nvSpPr>
        <p:spPr>
          <a:xfrm>
            <a:off x="623768" y="1492329"/>
            <a:ext cx="2227778" cy="278368"/>
          </a:xfrm>
          <a:prstGeom prst="rect">
            <a:avLst/>
          </a:prstGeom>
          <a:noFill/>
          <a:ln/>
        </p:spPr>
        <p:txBody>
          <a:bodyPr wrap="none" lIns="0" tIns="0" rIns="0" bIns="0" rtlCol="0" anchor="t"/>
          <a:lstStyle/>
          <a:p>
            <a:pPr algn="l" indent="0" marL="0">
              <a:lnSpc>
                <a:spcPts val="2150"/>
              </a:lnSpc>
              <a:buNone/>
            </a:pPr>
            <a:r>
              <a:rPr lang="en-US" sz="1750" dirty="0">
                <a:solidFill>
                  <a:srgbClr val="403CCF"/>
                </a:solidFill>
                <a:latin typeface="Libre Baskerville" pitchFamily="34" charset="0"/>
                <a:ea typeface="Libre Baskerville" pitchFamily="34" charset="-122"/>
                <a:cs typeface="Libre Baskerville" pitchFamily="34" charset="-120"/>
              </a:rPr>
              <a:t>Chức Năng Chính</a:t>
            </a:r>
            <a:endParaRPr lang="en-US" sz="1750" dirty="0"/>
          </a:p>
        </p:txBody>
      </p:sp>
      <p:sp>
        <p:nvSpPr>
          <p:cNvPr id="4" name="Text 2"/>
          <p:cNvSpPr/>
          <p:nvPr/>
        </p:nvSpPr>
        <p:spPr>
          <a:xfrm>
            <a:off x="623768" y="1948815"/>
            <a:ext cx="6474023" cy="285155"/>
          </a:xfrm>
          <a:prstGeom prst="rect">
            <a:avLst/>
          </a:prstGeom>
          <a:noFill/>
          <a:ln/>
        </p:spPr>
        <p:txBody>
          <a:bodyPr wrap="none" lIns="0" tIns="0" rIns="0" bIns="0" rtlCol="0" anchor="t"/>
          <a:lstStyle/>
          <a:p>
            <a:pPr algn="l" marL="342900" indent="-342900">
              <a:lnSpc>
                <a:spcPts val="2200"/>
              </a:lnSpc>
              <a:buSzPct val="100000"/>
              <a:buChar char="•"/>
            </a:pPr>
            <a:r>
              <a:rPr lang="en-US" sz="1400" dirty="0">
                <a:solidFill>
                  <a:srgbClr val="49495A"/>
                </a:solidFill>
                <a:latin typeface="Open Sans" pitchFamily="34" charset="0"/>
                <a:ea typeface="Open Sans" pitchFamily="34" charset="-122"/>
                <a:cs typeface="Open Sans" pitchFamily="34" charset="-120"/>
              </a:rPr>
              <a:t>Khởi tạo server HTTP/HTTPS và WebSocket.</a:t>
            </a:r>
            <a:endParaRPr lang="en-US" sz="1400" dirty="0"/>
          </a:p>
        </p:txBody>
      </p:sp>
      <p:sp>
        <p:nvSpPr>
          <p:cNvPr id="5" name="Text 3"/>
          <p:cNvSpPr/>
          <p:nvPr/>
        </p:nvSpPr>
        <p:spPr>
          <a:xfrm>
            <a:off x="623768" y="2296239"/>
            <a:ext cx="6474023" cy="285155"/>
          </a:xfrm>
          <a:prstGeom prst="rect">
            <a:avLst/>
          </a:prstGeom>
          <a:noFill/>
          <a:ln/>
        </p:spPr>
        <p:txBody>
          <a:bodyPr wrap="none" lIns="0" tIns="0" rIns="0" bIns="0" rtlCol="0" anchor="t"/>
          <a:lstStyle/>
          <a:p>
            <a:pPr algn="l" marL="342900" indent="-342900">
              <a:lnSpc>
                <a:spcPts val="2200"/>
              </a:lnSpc>
              <a:buSzPct val="100000"/>
              <a:buChar char="•"/>
            </a:pPr>
            <a:r>
              <a:rPr lang="en-US" sz="1400" dirty="0">
                <a:solidFill>
                  <a:srgbClr val="49495A"/>
                </a:solidFill>
                <a:latin typeface="Open Sans" pitchFamily="34" charset="0"/>
                <a:ea typeface="Open Sans" pitchFamily="34" charset="-122"/>
                <a:cs typeface="Open Sans" pitchFamily="34" charset="-120"/>
              </a:rPr>
              <a:t>Xử lý API endpoints: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/api/info</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/api/boom</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a:t>
            </a:r>
            <a:endParaRPr lang="en-US" sz="1400" dirty="0"/>
          </a:p>
        </p:txBody>
      </p:sp>
      <p:sp>
        <p:nvSpPr>
          <p:cNvPr id="6" name="Text 4"/>
          <p:cNvSpPr/>
          <p:nvPr/>
        </p:nvSpPr>
        <p:spPr>
          <a:xfrm>
            <a:off x="623768" y="2643664"/>
            <a:ext cx="6474023" cy="285155"/>
          </a:xfrm>
          <a:prstGeom prst="rect">
            <a:avLst/>
          </a:prstGeom>
          <a:noFill/>
          <a:ln/>
        </p:spPr>
        <p:txBody>
          <a:bodyPr wrap="none" lIns="0" tIns="0" rIns="0" bIns="0" rtlCol="0" anchor="t"/>
          <a:lstStyle/>
          <a:p>
            <a:pPr algn="l" marL="342900" indent="-342900">
              <a:lnSpc>
                <a:spcPts val="2200"/>
              </a:lnSpc>
              <a:buSzPct val="100000"/>
              <a:buChar char="•"/>
            </a:pPr>
            <a:r>
              <a:rPr lang="en-US" sz="1400" dirty="0">
                <a:solidFill>
                  <a:srgbClr val="49495A"/>
                </a:solidFill>
                <a:latin typeface="Open Sans" pitchFamily="34" charset="0"/>
                <a:ea typeface="Open Sans" pitchFamily="34" charset="-122"/>
                <a:cs typeface="Open Sans" pitchFamily="34" charset="-120"/>
              </a:rPr>
              <a:t>Phục vụ file tĩnh từ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public/</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a:t>
            </a:r>
            <a:endParaRPr lang="en-US" sz="1400" dirty="0"/>
          </a:p>
        </p:txBody>
      </p:sp>
      <p:sp>
        <p:nvSpPr>
          <p:cNvPr id="7" name="Text 5"/>
          <p:cNvSpPr/>
          <p:nvPr/>
        </p:nvSpPr>
        <p:spPr>
          <a:xfrm>
            <a:off x="623768" y="2991088"/>
            <a:ext cx="6474023" cy="285155"/>
          </a:xfrm>
          <a:prstGeom prst="rect">
            <a:avLst/>
          </a:prstGeom>
          <a:noFill/>
          <a:ln/>
        </p:spPr>
        <p:txBody>
          <a:bodyPr wrap="none" lIns="0" tIns="0" rIns="0" bIns="0" rtlCol="0" anchor="t"/>
          <a:lstStyle/>
          <a:p>
            <a:pPr algn="l" marL="342900" indent="-342900">
              <a:lnSpc>
                <a:spcPts val="2200"/>
              </a:lnSpc>
              <a:buSzPct val="100000"/>
              <a:buChar char="•"/>
            </a:pPr>
            <a:r>
              <a:rPr lang="en-US" sz="1400" dirty="0">
                <a:solidFill>
                  <a:srgbClr val="49495A"/>
                </a:solidFill>
                <a:latin typeface="Open Sans" pitchFamily="34" charset="0"/>
                <a:ea typeface="Open Sans" pitchFamily="34" charset="-122"/>
                <a:cs typeface="Open Sans" pitchFamily="34" charset="-120"/>
              </a:rPr>
              <a:t>Quản lý lỗi 404 và lỗi 500 toàn cục.</a:t>
            </a:r>
            <a:endParaRPr lang="en-US" sz="1400" dirty="0"/>
          </a:p>
        </p:txBody>
      </p:sp>
      <p:pic>
        <p:nvPicPr>
          <p:cNvPr id="8" name="Image 0" descr="preencoded.png">    </p:cNvPr>
          <p:cNvPicPr>
            <a:picLocks noChangeAspect="1"/>
          </p:cNvPicPr>
          <p:nvPr/>
        </p:nvPicPr>
        <p:blipFill>
          <a:blip r:embed="rId1"/>
          <a:stretch>
            <a:fillRect/>
          </a:stretch>
        </p:blipFill>
        <p:spPr>
          <a:xfrm>
            <a:off x="7540228" y="1514713"/>
            <a:ext cx="6474023" cy="6474023"/>
          </a:xfrm>
          <a:prstGeom prst="rect">
            <a:avLst/>
          </a:prstGeom>
        </p:spPr>
      </p:pic>
      <p:sp>
        <p:nvSpPr>
          <p:cNvPr id="9" name="Text 6"/>
          <p:cNvSpPr/>
          <p:nvPr/>
        </p:nvSpPr>
        <p:spPr>
          <a:xfrm>
            <a:off x="623768" y="8389739"/>
            <a:ext cx="13382863" cy="285155"/>
          </a:xfrm>
          <a:prstGeom prst="rect">
            <a:avLst/>
          </a:prstGeom>
          <a:noFill/>
          <a:ln/>
        </p:spPr>
        <p:txBody>
          <a:bodyPr wrap="none" lIns="0" tIns="0" rIns="0" bIns="0" rtlCol="0" anchor="t"/>
          <a:lstStyle/>
          <a:p>
            <a:pPr algn="l" indent="0" marL="0">
              <a:lnSpc>
                <a:spcPts val="2200"/>
              </a:lnSpc>
              <a:buNone/>
            </a:pPr>
            <a:r>
              <a:rPr lang="en-US" sz="1400" dirty="0">
                <a:solidFill>
                  <a:srgbClr val="403CCF"/>
                </a:solidFill>
                <a:latin typeface="Open Sans" pitchFamily="34" charset="0"/>
                <a:ea typeface="Open Sans" pitchFamily="34" charset="-122"/>
                <a:cs typeface="Open Sans" pitchFamily="34" charset="-120"/>
              </a:rPr>
              <a:t>server.js</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 là file trung tâm, đảm bảo mọi hoạt động của server diễn ra suôn sẻ và an toàn.</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935956"/>
            <a:ext cx="9465350"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client.js: HTTP Client Tùy Chỉnh</a:t>
            </a:r>
            <a:endParaRPr lang="en-US" sz="4450" dirty="0"/>
          </a:p>
        </p:txBody>
      </p:sp>
      <p:sp>
        <p:nvSpPr>
          <p:cNvPr id="3" name="Shape 1"/>
          <p:cNvSpPr/>
          <p:nvPr/>
        </p:nvSpPr>
        <p:spPr>
          <a:xfrm>
            <a:off x="793790" y="3098363"/>
            <a:ext cx="4196358" cy="2577108"/>
          </a:xfrm>
          <a:prstGeom prst="roundRect">
            <a:avLst>
              <a:gd name="adj" fmla="val 1320"/>
            </a:avLst>
          </a:prstGeom>
          <a:solidFill>
            <a:srgbClr val="EAE8F3"/>
          </a:solidFill>
          <a:ln/>
        </p:spPr>
      </p:sp>
      <p:pic>
        <p:nvPicPr>
          <p:cNvPr id="4" name="Image 0" descr="preencoded.png">    </p:cNvPr>
          <p:cNvPicPr>
            <a:picLocks noChangeAspect="1"/>
          </p:cNvPicPr>
          <p:nvPr/>
        </p:nvPicPr>
        <p:blipFill>
          <a:blip r:embed="rId1"/>
          <a:stretch>
            <a:fillRect/>
          </a:stretch>
        </p:blipFill>
        <p:spPr>
          <a:xfrm>
            <a:off x="1020604" y="3325178"/>
            <a:ext cx="680442" cy="680442"/>
          </a:xfrm>
          <a:prstGeom prst="rect">
            <a:avLst/>
          </a:prstGeom>
        </p:spPr>
      </p:pic>
      <p:pic>
        <p:nvPicPr>
          <p:cNvPr id="5" name="Image 1" descr="preencoded.png">    </p:cNvPr>
          <p:cNvPicPr>
            <a:picLocks noChangeAspect="1"/>
          </p:cNvPicPr>
          <p:nvPr/>
        </p:nvPicPr>
        <p:blipFill>
          <a:blip r:embed="rId2"/>
          <a:stretch>
            <a:fillRect/>
          </a:stretch>
        </p:blipFill>
        <p:spPr>
          <a:xfrm>
            <a:off x="1207770" y="3474006"/>
            <a:ext cx="306110" cy="382667"/>
          </a:xfrm>
          <a:prstGeom prst="rect">
            <a:avLst/>
          </a:prstGeom>
        </p:spPr>
      </p:pic>
      <p:sp>
        <p:nvSpPr>
          <p:cNvPr id="6" name="Text 2"/>
          <p:cNvSpPr/>
          <p:nvPr/>
        </p:nvSpPr>
        <p:spPr>
          <a:xfrm>
            <a:off x="1020604" y="42324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SimpleHttpClient</a:t>
            </a:r>
            <a:endParaRPr lang="en-US" sz="2200" dirty="0"/>
          </a:p>
        </p:txBody>
      </p:sp>
      <p:sp>
        <p:nvSpPr>
          <p:cNvPr id="7" name="Text 3"/>
          <p:cNvSpPr/>
          <p:nvPr/>
        </p:nvSpPr>
        <p:spPr>
          <a:xfrm>
            <a:off x="1020604" y="4722852"/>
            <a:ext cx="3742730"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Class tùy chỉnh cho các request HTTP/HTTPS (GET, POST).</a:t>
            </a:r>
            <a:endParaRPr lang="en-US" sz="1750" dirty="0"/>
          </a:p>
        </p:txBody>
      </p:sp>
      <p:sp>
        <p:nvSpPr>
          <p:cNvPr id="8" name="Shape 4"/>
          <p:cNvSpPr/>
          <p:nvPr/>
        </p:nvSpPr>
        <p:spPr>
          <a:xfrm>
            <a:off x="5216962" y="3098363"/>
            <a:ext cx="4196358" cy="2577108"/>
          </a:xfrm>
          <a:prstGeom prst="roundRect">
            <a:avLst>
              <a:gd name="adj" fmla="val 1320"/>
            </a:avLst>
          </a:prstGeom>
          <a:solidFill>
            <a:srgbClr val="EAE8F3"/>
          </a:solidFill>
          <a:ln/>
        </p:spPr>
      </p:sp>
      <p:pic>
        <p:nvPicPr>
          <p:cNvPr id="9" name="Image 2" descr="preencoded.png">    </p:cNvPr>
          <p:cNvPicPr>
            <a:picLocks noChangeAspect="1"/>
          </p:cNvPicPr>
          <p:nvPr/>
        </p:nvPicPr>
        <p:blipFill>
          <a:blip r:embed="rId3"/>
          <a:stretch>
            <a:fillRect/>
          </a:stretch>
        </p:blipFill>
        <p:spPr>
          <a:xfrm>
            <a:off x="5443776" y="3325178"/>
            <a:ext cx="680442" cy="680442"/>
          </a:xfrm>
          <a:prstGeom prst="rect">
            <a:avLst/>
          </a:prstGeom>
        </p:spPr>
      </p:pic>
      <p:pic>
        <p:nvPicPr>
          <p:cNvPr id="10" name="Image 3" descr="preencoded.png">    </p:cNvPr>
          <p:cNvPicPr>
            <a:picLocks noChangeAspect="1"/>
          </p:cNvPicPr>
          <p:nvPr/>
        </p:nvPicPr>
        <p:blipFill>
          <a:blip r:embed="rId4"/>
          <a:stretch>
            <a:fillRect/>
          </a:stretch>
        </p:blipFill>
        <p:spPr>
          <a:xfrm>
            <a:off x="5630942" y="3474006"/>
            <a:ext cx="306110" cy="382667"/>
          </a:xfrm>
          <a:prstGeom prst="rect">
            <a:avLst/>
          </a:prstGeom>
        </p:spPr>
      </p:pic>
      <p:sp>
        <p:nvSpPr>
          <p:cNvPr id="11" name="Text 5"/>
          <p:cNvSpPr/>
          <p:nvPr/>
        </p:nvSpPr>
        <p:spPr>
          <a:xfrm>
            <a:off x="5443776" y="42324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runTests()</a:t>
            </a:r>
            <a:endParaRPr lang="en-US" sz="2200" dirty="0"/>
          </a:p>
        </p:txBody>
      </p:sp>
      <p:sp>
        <p:nvSpPr>
          <p:cNvPr id="12" name="Text 6"/>
          <p:cNvSpPr/>
          <p:nvPr/>
        </p:nvSpPr>
        <p:spPr>
          <a:xfrm>
            <a:off x="5443776" y="4722852"/>
            <a:ext cx="3742730"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Kiểm thử GET/POST đến server nội bộ, GitHub API, JSONPlaceholder.</a:t>
            </a:r>
            <a:endParaRPr lang="en-US" sz="1750" dirty="0"/>
          </a:p>
        </p:txBody>
      </p:sp>
      <p:sp>
        <p:nvSpPr>
          <p:cNvPr id="13" name="Shape 7"/>
          <p:cNvSpPr/>
          <p:nvPr/>
        </p:nvSpPr>
        <p:spPr>
          <a:xfrm>
            <a:off x="9640133" y="3098363"/>
            <a:ext cx="4196358" cy="2577108"/>
          </a:xfrm>
          <a:prstGeom prst="roundRect">
            <a:avLst>
              <a:gd name="adj" fmla="val 1320"/>
            </a:avLst>
          </a:prstGeom>
          <a:solidFill>
            <a:srgbClr val="EAE8F3"/>
          </a:solidFill>
          <a:ln/>
        </p:spPr>
      </p:sp>
      <p:pic>
        <p:nvPicPr>
          <p:cNvPr id="14" name="Image 4" descr="preencoded.png">    </p:cNvPr>
          <p:cNvPicPr>
            <a:picLocks noChangeAspect="1"/>
          </p:cNvPicPr>
          <p:nvPr/>
        </p:nvPicPr>
        <p:blipFill>
          <a:blip r:embed="rId5"/>
          <a:stretch>
            <a:fillRect/>
          </a:stretch>
        </p:blipFill>
        <p:spPr>
          <a:xfrm>
            <a:off x="9866948" y="3325178"/>
            <a:ext cx="680442" cy="680442"/>
          </a:xfrm>
          <a:prstGeom prst="rect">
            <a:avLst/>
          </a:prstGeom>
        </p:spPr>
      </p:pic>
      <p:pic>
        <p:nvPicPr>
          <p:cNvPr id="15" name="Image 5" descr="preencoded.png">    </p:cNvPr>
          <p:cNvPicPr>
            <a:picLocks noChangeAspect="1"/>
          </p:cNvPicPr>
          <p:nvPr/>
        </p:nvPicPr>
        <p:blipFill>
          <a:blip r:embed="rId6"/>
          <a:stretch>
            <a:fillRect/>
          </a:stretch>
        </p:blipFill>
        <p:spPr>
          <a:xfrm>
            <a:off x="10054114" y="3474006"/>
            <a:ext cx="306110" cy="382667"/>
          </a:xfrm>
          <a:prstGeom prst="rect">
            <a:avLst/>
          </a:prstGeom>
        </p:spPr>
      </p:pic>
      <p:sp>
        <p:nvSpPr>
          <p:cNvPr id="16" name="Text 8"/>
          <p:cNvSpPr/>
          <p:nvPr/>
        </p:nvSpPr>
        <p:spPr>
          <a:xfrm>
            <a:off x="9866948" y="42324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Xử Lý Lỗi</a:t>
            </a:r>
            <a:endParaRPr lang="en-US" sz="2200" dirty="0"/>
          </a:p>
        </p:txBody>
      </p:sp>
      <p:sp>
        <p:nvSpPr>
          <p:cNvPr id="17" name="Text 9"/>
          <p:cNvSpPr/>
          <p:nvPr/>
        </p:nvSpPr>
        <p:spPr>
          <a:xfrm>
            <a:off x="9866948" y="4722852"/>
            <a:ext cx="3742730"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Đảm bảo xử lý lỗi khi server không khả dụng.</a:t>
            </a:r>
            <a:endParaRPr lang="en-US" sz="1750" dirty="0"/>
          </a:p>
        </p:txBody>
      </p:sp>
      <p:sp>
        <p:nvSpPr>
          <p:cNvPr id="18" name="Text 10"/>
          <p:cNvSpPr/>
          <p:nvPr/>
        </p:nvSpPr>
        <p:spPr>
          <a:xfrm>
            <a:off x="793790" y="593062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03CCF"/>
                </a:solidFill>
                <a:latin typeface="Open Sans" pitchFamily="34" charset="0"/>
                <a:ea typeface="Open Sans" pitchFamily="34" charset="-122"/>
                <a:cs typeface="Open Sans" pitchFamily="34" charset="-120"/>
              </a:rPr>
              <a:t>client.js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minh họa cách xây dựng một HTTP client từ đầu, không phụ thuộc vào thư viện bên ngoài.</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42586"/>
            <a:ext cx="6943487"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Giao Tiếp Mạng Cơ Bản</a:t>
            </a:r>
            <a:endParaRPr lang="en-US" sz="4450" dirty="0"/>
          </a:p>
        </p:txBody>
      </p:sp>
      <p:sp>
        <p:nvSpPr>
          <p:cNvPr id="4" name="Text 1"/>
          <p:cNvSpPr/>
          <p:nvPr/>
        </p:nvSpPr>
        <p:spPr>
          <a:xfrm>
            <a:off x="793790" y="2918341"/>
            <a:ext cx="3501509" cy="850583"/>
          </a:xfrm>
          <a:prstGeom prst="rect">
            <a:avLst/>
          </a:prstGeom>
          <a:noFill/>
          <a:ln/>
        </p:spPr>
        <p:txBody>
          <a:bodyPr wrap="square" lIns="0" tIns="0" rIns="0" bIns="0" rtlCol="0" anchor="t"/>
          <a:lstStyle/>
          <a:p>
            <a:pPr algn="l" indent="0" marL="0">
              <a:lnSpc>
                <a:spcPts val="3300"/>
              </a:lnSpc>
              <a:buNone/>
            </a:pPr>
            <a:r>
              <a:rPr lang="en-US" sz="2650" dirty="0">
                <a:solidFill>
                  <a:srgbClr val="403CCF"/>
                </a:solidFill>
                <a:latin typeface="Libre Baskerville" pitchFamily="34" charset="0"/>
                <a:ea typeface="Libre Baskerville" pitchFamily="34" charset="-122"/>
                <a:cs typeface="Libre Baskerville" pitchFamily="34" charset="-120"/>
              </a:rPr>
              <a:t>TCP Server &amp; Client</a:t>
            </a:r>
            <a:endParaRPr lang="en-US" sz="2650" dirty="0"/>
          </a:p>
        </p:txBody>
      </p:sp>
      <p:sp>
        <p:nvSpPr>
          <p:cNvPr id="5" name="Text 2"/>
          <p:cNvSpPr/>
          <p:nvPr/>
        </p:nvSpPr>
        <p:spPr>
          <a:xfrm>
            <a:off x="793790" y="3995738"/>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9495A"/>
                </a:solidFill>
                <a:latin typeface="Open Sans" pitchFamily="34" charset="0"/>
                <a:ea typeface="Open Sans" pitchFamily="34" charset="-122"/>
                <a:cs typeface="Open Sans" pitchFamily="34" charset="-120"/>
              </a:rPr>
              <a:t>tcp-server.js: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Lắng nghe port 4000, phản hồi dữ liệu.</a:t>
            </a:r>
            <a:endParaRPr lang="en-US" sz="1750" dirty="0"/>
          </a:p>
        </p:txBody>
      </p:sp>
      <p:sp>
        <p:nvSpPr>
          <p:cNvPr id="6" name="Text 3"/>
          <p:cNvSpPr/>
          <p:nvPr/>
        </p:nvSpPr>
        <p:spPr>
          <a:xfrm>
            <a:off x="793790" y="4800838"/>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9495A"/>
                </a:solidFill>
                <a:latin typeface="Open Sans" pitchFamily="34" charset="0"/>
                <a:ea typeface="Open Sans" pitchFamily="34" charset="-122"/>
                <a:cs typeface="Open Sans" pitchFamily="34" charset="-120"/>
              </a:rPr>
              <a:t>tcp-client.js: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Kết nối port 4000, gửi/nhận tin nhắn.</a:t>
            </a:r>
            <a:endParaRPr lang="en-US" sz="1750" dirty="0"/>
          </a:p>
        </p:txBody>
      </p:sp>
      <p:sp>
        <p:nvSpPr>
          <p:cNvPr id="7" name="Text 4"/>
          <p:cNvSpPr/>
          <p:nvPr/>
        </p:nvSpPr>
        <p:spPr>
          <a:xfrm>
            <a:off x="4856321" y="2918341"/>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403CCF"/>
                </a:solidFill>
                <a:latin typeface="Libre Baskerville" pitchFamily="34" charset="0"/>
                <a:ea typeface="Libre Baskerville" pitchFamily="34" charset="-122"/>
                <a:cs typeface="Libre Baskerville" pitchFamily="34" charset="-120"/>
              </a:rPr>
              <a:t>WebSocket Demo</a:t>
            </a:r>
            <a:endParaRPr lang="en-US" sz="2650" dirty="0"/>
          </a:p>
        </p:txBody>
      </p:sp>
      <p:sp>
        <p:nvSpPr>
          <p:cNvPr id="8" name="Text 5"/>
          <p:cNvSpPr/>
          <p:nvPr/>
        </p:nvSpPr>
        <p:spPr>
          <a:xfrm>
            <a:off x="4856321" y="3570446"/>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9495A"/>
                </a:solidFill>
                <a:latin typeface="Open Sans" pitchFamily="34" charset="0"/>
                <a:ea typeface="Open Sans" pitchFamily="34" charset="-122"/>
                <a:cs typeface="Open Sans" pitchFamily="34" charset="-120"/>
              </a:rPr>
              <a:t>ws-demo.js: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WebSocket server (port 3002) và client.</a:t>
            </a:r>
            <a:endParaRPr lang="en-US" sz="1750" dirty="0"/>
          </a:p>
        </p:txBody>
      </p:sp>
      <p:sp>
        <p:nvSpPr>
          <p:cNvPr id="9" name="Text 6"/>
          <p:cNvSpPr/>
          <p:nvPr/>
        </p:nvSpPr>
        <p:spPr>
          <a:xfrm>
            <a:off x="4856321" y="4375547"/>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Gửi/nhận tin nhắn realtime.</a:t>
            </a:r>
            <a:endParaRPr lang="en-US" sz="1750" dirty="0"/>
          </a:p>
        </p:txBody>
      </p:sp>
      <p:sp>
        <p:nvSpPr>
          <p:cNvPr id="10" name="Text 7"/>
          <p:cNvSpPr/>
          <p:nvPr/>
        </p:nvSpPr>
        <p:spPr>
          <a:xfrm>
            <a:off x="793790" y="5861090"/>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Các module này cung cấp cái nhìn sâu sắc về cách thức giao tiếp qua TCP và WebSocket.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043827"/>
            <a:ext cx="9657636"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Đo Lường Hiệu Năng &amp; Giám Sát</a:t>
            </a:r>
            <a:endParaRPr lang="en-US" sz="4450" dirty="0"/>
          </a:p>
        </p:txBody>
      </p:sp>
      <p:sp>
        <p:nvSpPr>
          <p:cNvPr id="3" name="Text 1"/>
          <p:cNvSpPr/>
          <p:nvPr/>
        </p:nvSpPr>
        <p:spPr>
          <a:xfrm>
            <a:off x="793790" y="3319582"/>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3</a:t>
            </a:r>
            <a:endParaRPr lang="en-US" sz="5850" dirty="0"/>
          </a:p>
        </p:txBody>
      </p:sp>
      <p:sp>
        <p:nvSpPr>
          <p:cNvPr id="4" name="Text 2"/>
          <p:cNvSpPr/>
          <p:nvPr/>
        </p:nvSpPr>
        <p:spPr>
          <a:xfrm>
            <a:off x="1455420" y="435137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File Tĩnh</a:t>
            </a:r>
            <a:endParaRPr lang="en-US" sz="2200" dirty="0"/>
          </a:p>
        </p:txBody>
      </p:sp>
      <p:sp>
        <p:nvSpPr>
          <p:cNvPr id="5" name="Text 3"/>
          <p:cNvSpPr/>
          <p:nvPr/>
        </p:nvSpPr>
        <p:spPr>
          <a:xfrm>
            <a:off x="793790" y="4841796"/>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Đo hiệu năng tải </a:t>
            </a:r>
            <a:pPr algn="ctr"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style.css</a:t>
            </a:r>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a:t>
            </a:r>
            <a:pPr algn="ctr"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script.js</a:t>
            </a:r>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a:t>
            </a:r>
            <a:pPr algn="ctr"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index.html</a:t>
            </a:r>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a:t>
            </a:r>
            <a:endParaRPr lang="en-US" sz="1750" dirty="0"/>
          </a:p>
        </p:txBody>
      </p:sp>
      <p:sp>
        <p:nvSpPr>
          <p:cNvPr id="6" name="Text 4"/>
          <p:cNvSpPr/>
          <p:nvPr/>
        </p:nvSpPr>
        <p:spPr>
          <a:xfrm>
            <a:off x="5235893" y="3319582"/>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1</a:t>
            </a:r>
            <a:endParaRPr lang="en-US" sz="5850" dirty="0"/>
          </a:p>
        </p:txBody>
      </p:sp>
      <p:sp>
        <p:nvSpPr>
          <p:cNvPr id="7" name="Text 5"/>
          <p:cNvSpPr/>
          <p:nvPr/>
        </p:nvSpPr>
        <p:spPr>
          <a:xfrm>
            <a:off x="5897523" y="435137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Benchmark</a:t>
            </a:r>
            <a:endParaRPr lang="en-US" sz="2200" dirty="0"/>
          </a:p>
        </p:txBody>
      </p:sp>
      <p:sp>
        <p:nvSpPr>
          <p:cNvPr id="8" name="Text 6"/>
          <p:cNvSpPr/>
          <p:nvPr/>
        </p:nvSpPr>
        <p:spPr>
          <a:xfrm>
            <a:off x="5235893" y="4841796"/>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benchmark.js</a:t>
            </a:r>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đo thời gian tải và kích thước file.</a:t>
            </a:r>
            <a:endParaRPr lang="en-US" sz="1750" dirty="0"/>
          </a:p>
        </p:txBody>
      </p:sp>
      <p:sp>
        <p:nvSpPr>
          <p:cNvPr id="9" name="Text 7"/>
          <p:cNvSpPr/>
          <p:nvPr/>
        </p:nvSpPr>
        <p:spPr>
          <a:xfrm>
            <a:off x="9677995" y="3319582"/>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2</a:t>
            </a:r>
            <a:endParaRPr lang="en-US" sz="5850" dirty="0"/>
          </a:p>
        </p:txBody>
      </p:sp>
      <p:sp>
        <p:nvSpPr>
          <p:cNvPr id="10" name="Text 8"/>
          <p:cNvSpPr/>
          <p:nvPr/>
        </p:nvSpPr>
        <p:spPr>
          <a:xfrm>
            <a:off x="10339626" y="435137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Giám Sát</a:t>
            </a:r>
            <a:endParaRPr lang="en-US" sz="2200" dirty="0"/>
          </a:p>
        </p:txBody>
      </p:sp>
      <p:sp>
        <p:nvSpPr>
          <p:cNvPr id="11" name="Text 9"/>
          <p:cNvSpPr/>
          <p:nvPr/>
        </p:nvSpPr>
        <p:spPr>
          <a:xfrm>
            <a:off x="9677995" y="4841796"/>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monitor.js</a:t>
            </a:r>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log chi tiết request (static/dynamic, 404).</a:t>
            </a:r>
            <a:endParaRPr lang="en-US" sz="1750" dirty="0"/>
          </a:p>
        </p:txBody>
      </p:sp>
      <p:sp>
        <p:nvSpPr>
          <p:cNvPr id="12" name="Text 10"/>
          <p:cNvSpPr/>
          <p:nvPr/>
        </p:nvSpPr>
        <p:spPr>
          <a:xfrm>
            <a:off x="793790" y="582275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03CCF"/>
                </a:solidFill>
                <a:latin typeface="Open Sans" pitchFamily="34" charset="0"/>
                <a:ea typeface="Open Sans" pitchFamily="34" charset="-122"/>
                <a:cs typeface="Open Sans" pitchFamily="34" charset="-120"/>
              </a:rPr>
              <a:t>benchmark.js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và </a:t>
            </a:r>
            <a:pPr algn="l" indent="0" marL="0">
              <a:lnSpc>
                <a:spcPts val="2850"/>
              </a:lnSpc>
              <a:buNone/>
            </a:pPr>
            <a:r>
              <a:rPr lang="en-US" sz="1750" dirty="0">
                <a:solidFill>
                  <a:srgbClr val="403CCF"/>
                </a:solidFill>
                <a:latin typeface="Open Sans" pitchFamily="34" charset="0"/>
                <a:ea typeface="Open Sans" pitchFamily="34" charset="-122"/>
                <a:cs typeface="Open Sans" pitchFamily="34" charset="-120"/>
              </a:rPr>
              <a:t>monitor.js</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là các tiện ích quan trọng để đánh giá và theo dõi hiệu suất hệ thống.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85813" y="617458"/>
            <a:ext cx="8685014" cy="701635"/>
          </a:xfrm>
          <a:prstGeom prst="rect">
            <a:avLst/>
          </a:prstGeom>
          <a:noFill/>
          <a:ln/>
        </p:spPr>
        <p:txBody>
          <a:bodyPr wrap="none" lIns="0" tIns="0" rIns="0" bIns="0" rtlCol="0" anchor="t"/>
          <a:lstStyle/>
          <a:p>
            <a:pPr algn="l" indent="0" marL="0">
              <a:lnSpc>
                <a:spcPts val="5500"/>
              </a:lnSpc>
              <a:buNone/>
            </a:pPr>
            <a:r>
              <a:rPr lang="en-US" sz="4400" dirty="0">
                <a:solidFill>
                  <a:srgbClr val="403CCF"/>
                </a:solidFill>
                <a:latin typeface="Libre Baskerville" pitchFamily="34" charset="0"/>
                <a:ea typeface="Libre Baskerville" pitchFamily="34" charset="-122"/>
                <a:cs typeface="Libre Baskerville" pitchFamily="34" charset="-120"/>
              </a:rPr>
              <a:t>Giao Diện Web Demo: public/</a:t>
            </a:r>
            <a:endParaRPr lang="en-US" sz="4400" dirty="0"/>
          </a:p>
        </p:txBody>
      </p:sp>
      <p:sp>
        <p:nvSpPr>
          <p:cNvPr id="3" name="Text 1"/>
          <p:cNvSpPr/>
          <p:nvPr/>
        </p:nvSpPr>
        <p:spPr>
          <a:xfrm>
            <a:off x="785813" y="1857851"/>
            <a:ext cx="7616190" cy="359212"/>
          </a:xfrm>
          <a:prstGeom prst="rect">
            <a:avLst/>
          </a:prstGeom>
          <a:noFill/>
          <a:ln/>
        </p:spPr>
        <p:txBody>
          <a:bodyPr wrap="none" lIns="0" tIns="0" rIns="0" bIns="0" rtlCol="0" anchor="t"/>
          <a:lstStyle/>
          <a:p>
            <a:pPr algn="l" marL="342900" indent="-342900">
              <a:lnSpc>
                <a:spcPts val="2800"/>
              </a:lnSpc>
              <a:buSzPct val="100000"/>
              <a:buChar char="•"/>
            </a:pPr>
            <a:r>
              <a:rPr lang="en-US" sz="1750" b="1" dirty="0">
                <a:solidFill>
                  <a:srgbClr val="49495A"/>
                </a:solidFill>
                <a:latin typeface="Open Sans" pitchFamily="34" charset="0"/>
                <a:ea typeface="Open Sans" pitchFamily="34" charset="-122"/>
                <a:cs typeface="Open Sans" pitchFamily="34" charset="-120"/>
              </a:rPr>
              <a:t>index.html:</a:t>
            </a:r>
            <a:pPr algn="l" indent="0" marL="0">
              <a:lnSpc>
                <a:spcPts val="2800"/>
              </a:lnSpc>
              <a:buNone/>
            </a:pPr>
            <a:r>
              <a:rPr lang="en-US" sz="1750" dirty="0">
                <a:solidFill>
                  <a:srgbClr val="49495A"/>
                </a:solidFill>
                <a:latin typeface="Open Sans" pitchFamily="34" charset="0"/>
                <a:ea typeface="Open Sans" pitchFamily="34" charset="-122"/>
                <a:cs typeface="Open Sans" pitchFamily="34" charset="-120"/>
              </a:rPr>
              <a:t> Trang chủ với nút bấm lấy dữ liệu server qua AJAX.</a:t>
            </a:r>
            <a:endParaRPr lang="en-US" sz="1750" dirty="0"/>
          </a:p>
        </p:txBody>
      </p:sp>
      <p:sp>
        <p:nvSpPr>
          <p:cNvPr id="4" name="Text 2"/>
          <p:cNvSpPr/>
          <p:nvPr/>
        </p:nvSpPr>
        <p:spPr>
          <a:xfrm>
            <a:off x="785813" y="2295644"/>
            <a:ext cx="7616190" cy="359212"/>
          </a:xfrm>
          <a:prstGeom prst="rect">
            <a:avLst/>
          </a:prstGeom>
          <a:noFill/>
          <a:ln/>
        </p:spPr>
        <p:txBody>
          <a:bodyPr wrap="none" lIns="0" tIns="0" rIns="0" bIns="0" rtlCol="0" anchor="t"/>
          <a:lstStyle/>
          <a:p>
            <a:pPr algn="l" marL="342900" indent="-342900">
              <a:lnSpc>
                <a:spcPts val="2800"/>
              </a:lnSpc>
              <a:buSzPct val="100000"/>
              <a:buChar char="•"/>
            </a:pPr>
            <a:r>
              <a:rPr lang="en-US" sz="1750" b="1" dirty="0">
                <a:solidFill>
                  <a:srgbClr val="49495A"/>
                </a:solidFill>
                <a:latin typeface="Open Sans" pitchFamily="34" charset="0"/>
                <a:ea typeface="Open Sans" pitchFamily="34" charset="-122"/>
                <a:cs typeface="Open Sans" pitchFamily="34" charset="-120"/>
              </a:rPr>
              <a:t>script.js:</a:t>
            </a:r>
            <a:pPr algn="l" indent="0" marL="0">
              <a:lnSpc>
                <a:spcPts val="2800"/>
              </a:lnSpc>
              <a:buNone/>
            </a:pPr>
            <a:r>
              <a:rPr lang="en-US" sz="1750" dirty="0">
                <a:solidFill>
                  <a:srgbClr val="49495A"/>
                </a:solidFill>
                <a:latin typeface="Open Sans" pitchFamily="34" charset="0"/>
                <a:ea typeface="Open Sans" pitchFamily="34" charset="-122"/>
                <a:cs typeface="Open Sans" pitchFamily="34" charset="-120"/>
              </a:rPr>
              <a:t> Xử lý logic gửi request và hiển thị kết quả.</a:t>
            </a:r>
            <a:endParaRPr lang="en-US" sz="1750" dirty="0"/>
          </a:p>
        </p:txBody>
      </p:sp>
      <p:sp>
        <p:nvSpPr>
          <p:cNvPr id="5" name="Text 3"/>
          <p:cNvSpPr/>
          <p:nvPr/>
        </p:nvSpPr>
        <p:spPr>
          <a:xfrm>
            <a:off x="785813" y="2733437"/>
            <a:ext cx="7616190" cy="359212"/>
          </a:xfrm>
          <a:prstGeom prst="rect">
            <a:avLst/>
          </a:prstGeom>
          <a:noFill/>
          <a:ln/>
        </p:spPr>
        <p:txBody>
          <a:bodyPr wrap="none" lIns="0" tIns="0" rIns="0" bIns="0" rtlCol="0" anchor="t"/>
          <a:lstStyle/>
          <a:p>
            <a:pPr algn="l" marL="342900" indent="-342900">
              <a:lnSpc>
                <a:spcPts val="2800"/>
              </a:lnSpc>
              <a:buSzPct val="100000"/>
              <a:buChar char="•"/>
            </a:pPr>
            <a:r>
              <a:rPr lang="en-US" sz="1750" b="1" dirty="0">
                <a:solidFill>
                  <a:srgbClr val="49495A"/>
                </a:solidFill>
                <a:latin typeface="Open Sans" pitchFamily="34" charset="0"/>
                <a:ea typeface="Open Sans" pitchFamily="34" charset="-122"/>
                <a:cs typeface="Open Sans" pitchFamily="34" charset="-120"/>
              </a:rPr>
              <a:t>style.css:</a:t>
            </a:r>
            <a:pPr algn="l" indent="0" marL="0">
              <a:lnSpc>
                <a:spcPts val="2800"/>
              </a:lnSpc>
              <a:buNone/>
            </a:pPr>
            <a:r>
              <a:rPr lang="en-US" sz="1750" dirty="0">
                <a:solidFill>
                  <a:srgbClr val="49495A"/>
                </a:solidFill>
                <a:latin typeface="Open Sans" pitchFamily="34" charset="0"/>
                <a:ea typeface="Open Sans" pitchFamily="34" charset="-122"/>
                <a:cs typeface="Open Sans" pitchFamily="34" charset="-120"/>
              </a:rPr>
              <a:t> Giao diện responsive và hiện đại.</a:t>
            </a:r>
            <a:endParaRPr lang="en-US" sz="1750" dirty="0"/>
          </a:p>
        </p:txBody>
      </p:sp>
      <p:pic>
        <p:nvPicPr>
          <p:cNvPr id="6" name="Image 0" descr="preencoded.png">    </p:cNvPr>
          <p:cNvPicPr>
            <a:picLocks noChangeAspect="1"/>
          </p:cNvPicPr>
          <p:nvPr/>
        </p:nvPicPr>
        <p:blipFill>
          <a:blip r:embed="rId1"/>
          <a:stretch>
            <a:fillRect/>
          </a:stretch>
        </p:blipFill>
        <p:spPr>
          <a:xfrm>
            <a:off x="8957310" y="1908334"/>
            <a:ext cx="4894898" cy="4894897"/>
          </a:xfrm>
          <a:prstGeom prst="rect">
            <a:avLst/>
          </a:prstGeom>
        </p:spPr>
      </p:pic>
      <p:sp>
        <p:nvSpPr>
          <p:cNvPr id="7" name="Text 4"/>
          <p:cNvSpPr/>
          <p:nvPr/>
        </p:nvSpPr>
        <p:spPr>
          <a:xfrm>
            <a:off x="785813" y="7308294"/>
            <a:ext cx="13058775" cy="359212"/>
          </a:xfrm>
          <a:prstGeom prst="rect">
            <a:avLst/>
          </a:prstGeom>
          <a:noFill/>
          <a:ln/>
        </p:spPr>
        <p:txBody>
          <a:bodyPr wrap="none" lIns="0" tIns="0" rIns="0" bIns="0" rtlCol="0" anchor="t"/>
          <a:lstStyle/>
          <a:p>
            <a:pPr algn="l" indent="0" marL="0">
              <a:lnSpc>
                <a:spcPts val="2800"/>
              </a:lnSpc>
              <a:buNone/>
            </a:pPr>
            <a:r>
              <a:rPr lang="en-US" sz="1750" dirty="0">
                <a:solidFill>
                  <a:srgbClr val="49495A"/>
                </a:solidFill>
                <a:latin typeface="Open Sans" pitchFamily="34" charset="0"/>
                <a:ea typeface="Open Sans" pitchFamily="34" charset="-122"/>
                <a:cs typeface="Open Sans" pitchFamily="34" charset="-120"/>
              </a:rPr>
              <a:t>Thư mục </a:t>
            </a:r>
            <a:pPr algn="l" indent="0" marL="0">
              <a:lnSpc>
                <a:spcPts val="280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public/</a:t>
            </a:r>
            <a:pPr algn="l" indent="0" marL="0">
              <a:lnSpc>
                <a:spcPts val="2800"/>
              </a:lnSpc>
              <a:buNone/>
            </a:pPr>
            <a:r>
              <a:rPr lang="en-US" sz="1750" dirty="0">
                <a:solidFill>
                  <a:srgbClr val="49495A"/>
                </a:solidFill>
                <a:latin typeface="Open Sans" pitchFamily="34" charset="0"/>
                <a:ea typeface="Open Sans" pitchFamily="34" charset="-122"/>
                <a:cs typeface="Open Sans" pitchFamily="34" charset="-120"/>
              </a:rPr>
              <a:t> chứa toàn bộ tài nguyên frontend, mang lại trải nghiệm tương tác trực quan cho người dùng.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3768" y="490061"/>
            <a:ext cx="5414010" cy="556855"/>
          </a:xfrm>
          <a:prstGeom prst="rect">
            <a:avLst/>
          </a:prstGeom>
          <a:noFill/>
          <a:ln/>
        </p:spPr>
        <p:txBody>
          <a:bodyPr wrap="none" lIns="0" tIns="0" rIns="0" bIns="0" rtlCol="0" anchor="t"/>
          <a:lstStyle/>
          <a:p>
            <a:pPr algn="l" indent="0" marL="0">
              <a:lnSpc>
                <a:spcPts val="4350"/>
              </a:lnSpc>
              <a:buNone/>
            </a:pPr>
            <a:r>
              <a:rPr lang="en-US" sz="3500" dirty="0">
                <a:solidFill>
                  <a:srgbClr val="403CCF"/>
                </a:solidFill>
                <a:latin typeface="Libre Baskerville" pitchFamily="34" charset="0"/>
                <a:ea typeface="Libre Baskerville" pitchFamily="34" charset="-122"/>
                <a:cs typeface="Libre Baskerville" pitchFamily="34" charset="-120"/>
              </a:rPr>
              <a:t>Certs/: Bảo Mật HTTPS</a:t>
            </a:r>
            <a:endParaRPr lang="en-US" sz="3500" dirty="0"/>
          </a:p>
        </p:txBody>
      </p:sp>
      <p:sp>
        <p:nvSpPr>
          <p:cNvPr id="3" name="Text 1"/>
          <p:cNvSpPr/>
          <p:nvPr/>
        </p:nvSpPr>
        <p:spPr>
          <a:xfrm>
            <a:off x="623768" y="1492329"/>
            <a:ext cx="2315170" cy="278368"/>
          </a:xfrm>
          <a:prstGeom prst="rect">
            <a:avLst/>
          </a:prstGeom>
          <a:noFill/>
          <a:ln/>
        </p:spPr>
        <p:txBody>
          <a:bodyPr wrap="none" lIns="0" tIns="0" rIns="0" bIns="0" rtlCol="0" anchor="t"/>
          <a:lstStyle/>
          <a:p>
            <a:pPr algn="l" indent="0" marL="0">
              <a:lnSpc>
                <a:spcPts val="2150"/>
              </a:lnSpc>
              <a:buNone/>
            </a:pPr>
            <a:r>
              <a:rPr lang="en-US" sz="1750" dirty="0">
                <a:solidFill>
                  <a:srgbClr val="403CCF"/>
                </a:solidFill>
                <a:latin typeface="Libre Baskerville" pitchFamily="34" charset="0"/>
                <a:ea typeface="Libre Baskerville" pitchFamily="34" charset="-122"/>
                <a:cs typeface="Libre Baskerville" pitchFamily="34" charset="-120"/>
              </a:rPr>
              <a:t>Chứng Chỉ SSL/TLS</a:t>
            </a:r>
            <a:endParaRPr lang="en-US" sz="1750" dirty="0"/>
          </a:p>
        </p:txBody>
      </p:sp>
      <p:sp>
        <p:nvSpPr>
          <p:cNvPr id="4" name="Text 2"/>
          <p:cNvSpPr/>
          <p:nvPr/>
        </p:nvSpPr>
        <p:spPr>
          <a:xfrm>
            <a:off x="623768" y="1948815"/>
            <a:ext cx="6474023" cy="285155"/>
          </a:xfrm>
          <a:prstGeom prst="rect">
            <a:avLst/>
          </a:prstGeom>
          <a:noFill/>
          <a:ln/>
        </p:spPr>
        <p:txBody>
          <a:bodyPr wrap="none" lIns="0" tIns="0" rIns="0" bIns="0" rtlCol="0" anchor="t"/>
          <a:lstStyle/>
          <a:p>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Chứa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server.key</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 và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server.crt</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 để kích hoạt HTTPS trên server.</a:t>
            </a:r>
            <a:endParaRPr lang="en-US" sz="1400" dirty="0"/>
          </a:p>
        </p:txBody>
      </p:sp>
      <p:sp>
        <p:nvSpPr>
          <p:cNvPr id="5" name="Text 3"/>
          <p:cNvSpPr/>
          <p:nvPr/>
        </p:nvSpPr>
        <p:spPr>
          <a:xfrm>
            <a:off x="623768" y="2394347"/>
            <a:ext cx="6474023" cy="285155"/>
          </a:xfrm>
          <a:prstGeom prst="rect">
            <a:avLst/>
          </a:prstGeom>
          <a:noFill/>
          <a:ln/>
        </p:spPr>
        <p:txBody>
          <a:bodyPr wrap="none" lIns="0" tIns="0" rIns="0" bIns="0" rtlCol="0" anchor="t"/>
          <a:lstStyle/>
          <a:p>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Đảm bảo kết nối an toàn và mã hóa dữ liệu.</a:t>
            </a:r>
            <a:endParaRPr lang="en-US" sz="1400" dirty="0"/>
          </a:p>
        </p:txBody>
      </p:sp>
      <p:pic>
        <p:nvPicPr>
          <p:cNvPr id="6" name="Image 0" descr="preencoded.png">    </p:cNvPr>
          <p:cNvPicPr>
            <a:picLocks noChangeAspect="1"/>
          </p:cNvPicPr>
          <p:nvPr/>
        </p:nvPicPr>
        <p:blipFill>
          <a:blip r:embed="rId1"/>
          <a:stretch>
            <a:fillRect/>
          </a:stretch>
        </p:blipFill>
        <p:spPr>
          <a:xfrm>
            <a:off x="7540228" y="1514713"/>
            <a:ext cx="6474023" cy="6474023"/>
          </a:xfrm>
          <a:prstGeom prst="rect">
            <a:avLst/>
          </a:prstGeom>
        </p:spPr>
      </p:pic>
      <p:sp>
        <p:nvSpPr>
          <p:cNvPr id="7" name="Text 4"/>
          <p:cNvSpPr/>
          <p:nvPr/>
        </p:nvSpPr>
        <p:spPr>
          <a:xfrm>
            <a:off x="623768" y="8389739"/>
            <a:ext cx="13382863" cy="285155"/>
          </a:xfrm>
          <a:prstGeom prst="rect">
            <a:avLst/>
          </a:prstGeom>
          <a:noFill/>
          <a:ln/>
        </p:spPr>
        <p:txBody>
          <a:bodyPr wrap="none" lIns="0" tIns="0" rIns="0" bIns="0" rtlCol="0" anchor="t"/>
          <a:lstStyle/>
          <a:p>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Việc sử dụng chứng chỉ trong </a:t>
            </a:r>
            <a:pPr algn="l" indent="0" marL="0">
              <a:lnSpc>
                <a:spcPts val="2200"/>
              </a:lnSpc>
              <a:buNone/>
            </a:pPr>
            <a:r>
              <a:rPr lang="en-US" sz="1400" dirty="0">
                <a:solidFill>
                  <a:srgbClr val="49495A"/>
                </a:solidFill>
                <a:highlight>
                  <a:srgbClr val="EEEDF2"/>
                </a:highlight>
                <a:latin typeface="Consolas" pitchFamily="34" charset="0"/>
                <a:ea typeface="Consolas" pitchFamily="34" charset="-122"/>
                <a:cs typeface="Consolas" pitchFamily="34" charset="-120"/>
              </a:rPr>
              <a:t>certs/</a:t>
            </a:r>
            <a:pPr algn="l" indent="0" marL="0">
              <a:lnSpc>
                <a:spcPts val="2200"/>
              </a:lnSpc>
              <a:buNone/>
            </a:pPr>
            <a:r>
              <a:rPr lang="en-US" sz="1400" dirty="0">
                <a:solidFill>
                  <a:srgbClr val="49495A"/>
                </a:solidFill>
                <a:latin typeface="Open Sans" pitchFamily="34" charset="0"/>
                <a:ea typeface="Open Sans" pitchFamily="34" charset="-122"/>
                <a:cs typeface="Open Sans" pitchFamily="34" charset="-120"/>
              </a:rPr>
              <a:t> là cần thiết để thiết lập một môi trường server an toàn.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177653"/>
            <a:ext cx="6148864" cy="708779"/>
          </a:xfrm>
          <a:prstGeom prst="rect">
            <a:avLst/>
          </a:prstGeom>
          <a:noFill/>
          <a:ln/>
        </p:spPr>
        <p:txBody>
          <a:bodyPr wrap="none" lIns="0" tIns="0" rIns="0" bIns="0" rtlCol="0" anchor="t"/>
          <a:lstStyle/>
          <a:p>
            <a:pPr algn="l"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Tài Liệu &amp; Minh Họa</a:t>
            </a:r>
            <a:endParaRPr lang="en-US" sz="4450" dirty="0"/>
          </a:p>
        </p:txBody>
      </p:sp>
      <p:sp>
        <p:nvSpPr>
          <p:cNvPr id="3" name="Shape 1"/>
          <p:cNvSpPr/>
          <p:nvPr/>
        </p:nvSpPr>
        <p:spPr>
          <a:xfrm>
            <a:off x="793790" y="3340060"/>
            <a:ext cx="4196358" cy="2093714"/>
          </a:xfrm>
          <a:prstGeom prst="roundRect">
            <a:avLst>
              <a:gd name="adj" fmla="val 6988"/>
            </a:avLst>
          </a:prstGeom>
          <a:solidFill>
            <a:srgbClr val="FBFAFF"/>
          </a:solidFill>
          <a:ln w="30480">
            <a:solidFill>
              <a:srgbClr val="D0CED9"/>
            </a:solidFill>
            <a:prstDash val="solid"/>
          </a:ln>
        </p:spPr>
      </p:sp>
      <p:pic>
        <p:nvPicPr>
          <p:cNvPr id="4" name="Image 0" descr="preencoded.png">    </p:cNvPr>
          <p:cNvPicPr>
            <a:picLocks noChangeAspect="1"/>
          </p:cNvPicPr>
          <p:nvPr/>
        </p:nvPicPr>
        <p:blipFill>
          <a:blip r:embed="rId1"/>
          <a:stretch>
            <a:fillRect/>
          </a:stretch>
        </p:blipFill>
        <p:spPr>
          <a:xfrm>
            <a:off x="763310" y="3340060"/>
            <a:ext cx="121920" cy="2093714"/>
          </a:xfrm>
          <a:prstGeom prst="rect">
            <a:avLst/>
          </a:prstGeom>
        </p:spPr>
      </p:pic>
      <p:sp>
        <p:nvSpPr>
          <p:cNvPr id="5" name="Text 2"/>
          <p:cNvSpPr/>
          <p:nvPr/>
        </p:nvSpPr>
        <p:spPr>
          <a:xfrm>
            <a:off x="1142524" y="35973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docs/</a:t>
            </a:r>
            <a:endParaRPr lang="en-US" sz="2200" dirty="0"/>
          </a:p>
        </p:txBody>
      </p:sp>
      <p:sp>
        <p:nvSpPr>
          <p:cNvPr id="6" name="Text 3"/>
          <p:cNvSpPr/>
          <p:nvPr/>
        </p:nvSpPr>
        <p:spPr>
          <a:xfrm>
            <a:off x="1142524" y="4087773"/>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highlight>
                  <a:srgbClr val="EEEDF2"/>
                </a:highlight>
                <a:latin typeface="Consolas" pitchFamily="34" charset="0"/>
                <a:ea typeface="Consolas" pitchFamily="34" charset="-122"/>
                <a:cs typeface="Consolas" pitchFamily="34" charset="-120"/>
              </a:rPr>
              <a:t>technical-report.md</a:t>
            </a:r>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 Báo cáo kỹ thuật chi tiết về dự án.</a:t>
            </a:r>
            <a:endParaRPr lang="en-US" sz="1750" dirty="0"/>
          </a:p>
        </p:txBody>
      </p:sp>
      <p:sp>
        <p:nvSpPr>
          <p:cNvPr id="7" name="Shape 4"/>
          <p:cNvSpPr/>
          <p:nvPr/>
        </p:nvSpPr>
        <p:spPr>
          <a:xfrm>
            <a:off x="5216962" y="3340060"/>
            <a:ext cx="4196358" cy="2093714"/>
          </a:xfrm>
          <a:prstGeom prst="roundRect">
            <a:avLst>
              <a:gd name="adj" fmla="val 6988"/>
            </a:avLst>
          </a:prstGeom>
          <a:solidFill>
            <a:srgbClr val="FBFAFF"/>
          </a:solidFill>
          <a:ln w="30480">
            <a:solidFill>
              <a:srgbClr val="D0CED9"/>
            </a:solidFill>
            <a:prstDash val="solid"/>
          </a:ln>
        </p:spPr>
      </p:sp>
      <p:pic>
        <p:nvPicPr>
          <p:cNvPr id="8" name="Image 1" descr="preencoded.png">    </p:cNvPr>
          <p:cNvPicPr>
            <a:picLocks noChangeAspect="1"/>
          </p:cNvPicPr>
          <p:nvPr/>
        </p:nvPicPr>
        <p:blipFill>
          <a:blip r:embed="rId2"/>
          <a:stretch>
            <a:fillRect/>
          </a:stretch>
        </p:blipFill>
        <p:spPr>
          <a:xfrm>
            <a:off x="5186482" y="3340060"/>
            <a:ext cx="121920" cy="2093714"/>
          </a:xfrm>
          <a:prstGeom prst="rect">
            <a:avLst/>
          </a:prstGeom>
        </p:spPr>
      </p:pic>
      <p:sp>
        <p:nvSpPr>
          <p:cNvPr id="9" name="Text 5"/>
          <p:cNvSpPr/>
          <p:nvPr/>
        </p:nvSpPr>
        <p:spPr>
          <a:xfrm>
            <a:off x="5565696" y="35973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presentation/</a:t>
            </a:r>
            <a:endParaRPr lang="en-US" sz="2200" dirty="0"/>
          </a:p>
        </p:txBody>
      </p:sp>
      <p:sp>
        <p:nvSpPr>
          <p:cNvPr id="10" name="Text 6"/>
          <p:cNvSpPr/>
          <p:nvPr/>
        </p:nvSpPr>
        <p:spPr>
          <a:xfrm>
            <a:off x="5565696" y="4087773"/>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Chứa các slide trình bày dự án này.</a:t>
            </a:r>
            <a:endParaRPr lang="en-US" sz="1750" dirty="0"/>
          </a:p>
        </p:txBody>
      </p:sp>
      <p:sp>
        <p:nvSpPr>
          <p:cNvPr id="11" name="Shape 7"/>
          <p:cNvSpPr/>
          <p:nvPr/>
        </p:nvSpPr>
        <p:spPr>
          <a:xfrm>
            <a:off x="9640133" y="3340060"/>
            <a:ext cx="4196358" cy="2093714"/>
          </a:xfrm>
          <a:prstGeom prst="roundRect">
            <a:avLst>
              <a:gd name="adj" fmla="val 6988"/>
            </a:avLst>
          </a:prstGeom>
          <a:solidFill>
            <a:srgbClr val="FBFAFF"/>
          </a:solidFill>
          <a:ln w="30480">
            <a:solidFill>
              <a:srgbClr val="D0CED9"/>
            </a:solidFill>
            <a:prstDash val="solid"/>
          </a:ln>
        </p:spPr>
      </p:sp>
      <p:pic>
        <p:nvPicPr>
          <p:cNvPr id="12" name="Image 2" descr="preencoded.png">    </p:cNvPr>
          <p:cNvPicPr>
            <a:picLocks noChangeAspect="1"/>
          </p:cNvPicPr>
          <p:nvPr/>
        </p:nvPicPr>
        <p:blipFill>
          <a:blip r:embed="rId3"/>
          <a:stretch>
            <a:fillRect/>
          </a:stretch>
        </p:blipFill>
        <p:spPr>
          <a:xfrm>
            <a:off x="9609653" y="3340060"/>
            <a:ext cx="121920" cy="2093714"/>
          </a:xfrm>
          <a:prstGeom prst="rect">
            <a:avLst/>
          </a:prstGeom>
        </p:spPr>
      </p:pic>
      <p:sp>
        <p:nvSpPr>
          <p:cNvPr id="13" name="Text 8"/>
          <p:cNvSpPr/>
          <p:nvPr/>
        </p:nvSpPr>
        <p:spPr>
          <a:xfrm>
            <a:off x="9988868" y="35973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screenshots/</a:t>
            </a:r>
            <a:endParaRPr lang="en-US" sz="2200" dirty="0"/>
          </a:p>
        </p:txBody>
      </p:sp>
      <p:sp>
        <p:nvSpPr>
          <p:cNvPr id="14" name="Text 9"/>
          <p:cNvSpPr/>
          <p:nvPr/>
        </p:nvSpPr>
        <p:spPr>
          <a:xfrm>
            <a:off x="9988868" y="4087773"/>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Ảnh minh họa server chạy, network tab, kết quả API, phân tích hiệu suất.</a:t>
            </a:r>
            <a:endParaRPr lang="en-US" sz="1750" dirty="0"/>
          </a:p>
        </p:txBody>
      </p:sp>
      <p:sp>
        <p:nvSpPr>
          <p:cNvPr id="15" name="Text 10"/>
          <p:cNvSpPr/>
          <p:nvPr/>
        </p:nvSpPr>
        <p:spPr>
          <a:xfrm>
            <a:off x="793790" y="568892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Các thư mục này cung cấp tài liệu đầy đủ và bằng chứng trực quan về hoạt động của dự án.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2025-08-12T12:08:27Z</dcterms:created>
  <dcterms:modified xsi:type="dcterms:W3CDTF">2025-08-12T12:08:27Z</dcterms:modified>
</cp:coreProperties>
</file>